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859" r:id="rId3"/>
    <p:sldId id="1017" r:id="rId4"/>
    <p:sldId id="1038" r:id="rId5"/>
    <p:sldId id="1032" r:id="rId6"/>
    <p:sldId id="1040" r:id="rId7"/>
    <p:sldId id="1042" r:id="rId8"/>
    <p:sldId id="1019" r:id="rId9"/>
    <p:sldId id="1041" r:id="rId10"/>
    <p:sldId id="1033" r:id="rId11"/>
    <p:sldId id="1044" r:id="rId12"/>
    <p:sldId id="1045" r:id="rId13"/>
    <p:sldId id="1043" r:id="rId14"/>
    <p:sldId id="1023" r:id="rId15"/>
    <p:sldId id="1048" r:id="rId16"/>
    <p:sldId id="1049" r:id="rId17"/>
    <p:sldId id="1026" r:id="rId18"/>
    <p:sldId id="1027" r:id="rId19"/>
    <p:sldId id="1051" r:id="rId20"/>
    <p:sldId id="1052" r:id="rId21"/>
    <p:sldId id="1053" r:id="rId22"/>
    <p:sldId id="1025" r:id="rId23"/>
    <p:sldId id="1037" r:id="rId24"/>
    <p:sldId id="1056" r:id="rId25"/>
    <p:sldId id="1057" r:id="rId26"/>
    <p:sldId id="1058" r:id="rId27"/>
    <p:sldId id="1059" r:id="rId28"/>
    <p:sldId id="1030" r:id="rId29"/>
    <p:sldId id="1060" r:id="rId30"/>
    <p:sldId id="1061" r:id="rId31"/>
    <p:sldId id="1062" r:id="rId32"/>
    <p:sldId id="1054" r:id="rId33"/>
    <p:sldId id="1064" r:id="rId34"/>
    <p:sldId id="1034" r:id="rId35"/>
    <p:sldId id="1050" r:id="rId3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24" autoAdjust="0"/>
    <p:restoredTop sz="94606" autoAdjust="0"/>
  </p:normalViewPr>
  <p:slideViewPr>
    <p:cSldViewPr showGuides="1">
      <p:cViewPr varScale="1">
        <p:scale>
          <a:sx n="91" d="100"/>
          <a:sy n="91" d="100"/>
        </p:scale>
        <p:origin x="120" y="342"/>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0" Type="http://schemas.openxmlformats.org/officeDocument/2006/relationships/tableStyles" Target="tableStyles.xml"/><Relationship Id="rId4" Type="http://schemas.openxmlformats.org/officeDocument/2006/relationships/slide" Target="slides/slide2.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notesMaster" Target="notesMasters/notesMaster1.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9.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24.png"/><Relationship Id="rId1"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25.png"/></Relationships>
</file>

<file path=ppt/slides/_rels/slide2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31.png"/><Relationship Id="rId1" Type="http://schemas.openxmlformats.org/officeDocument/2006/relationships/image" Target="../media/image30.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1.png"/><Relationship Id="rId3" Type="http://schemas.openxmlformats.org/officeDocument/2006/relationships/image" Target="../media/image16.png"/><Relationship Id="rId2" Type="http://schemas.openxmlformats.org/officeDocument/2006/relationships/image" Target="../media/image32.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微软雅黑" panose="020B0503020204020204" pitchFamily="34" charset="-122"/>
                <a:cs typeface="微软雅黑" panose="020B0503020204020204" pitchFamily="34" charset="-122"/>
              </a:rPr>
              <a:t>1</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动量及其守恒定律</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1</a:t>
            </a:r>
            <a:r>
              <a:rPr lang="zh-CN" altLang="en-US"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动量</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和动量定理</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动量定理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物体在一个过程中所受合外力的冲量等于该物体在此过程中动量的变化量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动量定理的应用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880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碰撞时可产生冲击力，要增大这种冲击力就要设法减少冲击力的作用时间；要防止冲击力带来的危害，就要减小冲击力或设法延长其作用时间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动量定理反映了合外力的冲量是动量变化的原因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动量定理的表达式是矢量式，它说明合外力的冲量跟物体动量变化量不仅大小相等，而且方向相同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动量定理主要用于</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一维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的问题，要注意正方向的规定</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内容占位符 1"/>
              <p:cNvSpPr txBox="1"/>
              <p:nvPr/>
            </p:nvSpPr>
            <p:spPr bwMode="auto">
              <a:xfrm>
                <a:off x="360854" y="2708920"/>
                <a:ext cx="11485848" cy="2015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动量的变化率和动量的变化量：由动量定理可以得出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r>
                          <m:rPr>
                            <m:nor/>
                          </m:rP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，它说明动量的变化率取决于物体所受的合外力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而由动量定理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可知，动量的变化量取决于合外力的冲量，它不仅与物体的受力有关，还与力的作用时间有关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2708920"/>
                <a:ext cx="11485848" cy="2015873"/>
              </a:xfrm>
              <a:prstGeom prst="rect">
                <a:avLst/>
              </a:prstGeom>
              <a:blipFill rotWithShape="1">
                <a:blip r:embed="rId1"/>
                <a:stretch>
                  <a:fillRect l="-2" r="1" b="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81635" y="808355"/>
            <a:ext cx="11400790" cy="5559425"/>
          </a:xfrm>
          <a:prstGeom prst="rect">
            <a:avLst/>
          </a:prstGeom>
        </p:spPr>
      </p:pic>
      <p:sp>
        <p:nvSpPr>
          <p:cNvPr id="2" name="内容占位符 1"/>
          <p:cNvSpPr>
            <a:spLocks noGrp="1"/>
          </p:cNvSpPr>
          <p:nvPr>
            <p:ph idx="1"/>
          </p:nvPr>
        </p:nvSpPr>
        <p:spPr>
          <a:xfrm>
            <a:off x="360854" y="838453"/>
            <a:ext cx="11485848" cy="646331"/>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动量定理</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与动能定理的比较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eps" descr="id:2147490034;FounderCES"/>
          <p:cNvPicPr/>
          <p:nvPr/>
        </p:nvPicPr>
        <p:blipFill>
          <a:blip r:embed="rId2"/>
          <a:stretch>
            <a:fillRect/>
          </a:stretch>
        </p:blipFill>
        <p:spPr>
          <a:xfrm>
            <a:off x="504870" y="969454"/>
            <a:ext cx="1269856" cy="354645"/>
          </a:xfrm>
          <a:prstGeom prst="rect">
            <a:avLst/>
          </a:prstGeom>
        </p:spPr>
      </p:pic>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custDataLst>
                  <p:tags r:id="rId3"/>
                </p:custDataLst>
              </p:nvPr>
            </p:nvGraphicFramePr>
            <p:xfrm>
              <a:off x="478790" y="1451610"/>
              <a:ext cx="11191875" cy="4786630"/>
            </p:xfrm>
            <a:graphic>
              <a:graphicData uri="http://schemas.openxmlformats.org/drawingml/2006/table">
                <a:tbl>
                  <a:tblPr firstRow="1" firstCol="1" bandRow="1"/>
                  <a:tblGrid>
                    <a:gridCol w="2068830"/>
                    <a:gridCol w="4826635"/>
                    <a:gridCol w="4296410"/>
                  </a:tblGrid>
                  <a:tr h="502920">
                    <a:tc>
                      <a:txBody>
                        <a:bodyPr/>
                        <a:lstStyle/>
                        <a:p>
                          <a:pPr algn="ctr" hangingPunct="0">
                            <a:lnSpc>
                              <a:spcPct val="150000"/>
                            </a:lnSpc>
                            <a:spcAft>
                              <a:spcPts val="0"/>
                            </a:spcAft>
                            <a:tabLst>
                              <a:tab pos="6391275" algn="l"/>
                            </a:tabLs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动量定理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动能定理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15010">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Fx</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2920">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涉及的物理量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力和时间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力和位移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2920">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标矢量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2920">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因果关系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合外力的冲量引起动量的变化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合外力做的功引起动能的变化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059940">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公式中的力都是指物体所受的合外力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动量定理和动能定理都抓住了初、末状态</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而不注重过程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因此都可以用来求变力作用的结果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研究过程可以是整个过程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也可以是某一个阶段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4" name="表格 3"/>
              <p:cNvGraphicFramePr>
                <a:graphicFrameLocks noGrp="1"/>
              </p:cNvGraphicFramePr>
              <p:nvPr>
                <p:custDataLst>
                  <p:tags r:id="rId4"/>
                </p:custDataLst>
              </p:nvPr>
            </p:nvGraphicFramePr>
            <p:xfrm>
              <a:off x="478790" y="1451610"/>
              <a:ext cx="11191875" cy="4786630"/>
            </p:xfrm>
            <a:graphic>
              <a:graphicData uri="http://schemas.openxmlformats.org/drawingml/2006/table">
                <a:tbl>
                  <a:tblPr firstRow="1" firstCol="1" bandRow="1"/>
                  <a:tblGrid>
                    <a:gridCol w="2068830"/>
                    <a:gridCol w="4826635"/>
                    <a:gridCol w="4296410"/>
                  </a:tblGrid>
                  <a:tr h="502920">
                    <a:tc>
                      <a:txBody>
                        <a:bodyPr/>
                        <a:lstStyle/>
                        <a:p>
                          <a:pPr algn="ctr" hangingPunct="0">
                            <a:lnSpc>
                              <a:spcPct val="150000"/>
                            </a:lnSpc>
                            <a:spcAft>
                              <a:spcPts val="0"/>
                            </a:spcAft>
                            <a:tabLst>
                              <a:tab pos="6391275" algn="l"/>
                            </a:tabLs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动量定理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动能定理</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15010">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5"/>
                        </a:blipFill>
                      </a:tcPr>
                    </a:tc>
                  </a:tr>
                  <a:tr h="502920">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涉及的物理量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力和时间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力和位移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2920">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标矢量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2920">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因果关系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合外力的冲量引起动量的变化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合外力做的功引起动能的变化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059940">
                    <a:tc>
                      <a:txBody>
                        <a:bodyPr/>
                        <a:lstStyle/>
                        <a:p>
                          <a:pPr algn="ctr" hangingPunct="0">
                            <a:lnSpc>
                              <a:spcPct val="15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相同点</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公式中的力都是指物体所受的合外力</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动量定理和动能定理都抓住了初、末状态</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而不注重过程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因此都可以用来求变力作用的结果</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研究过程可以是整个过程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也可以是某一个阶段</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267" marR="5826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Fallback>
      </mc:AlternateContent>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308324"/>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动量</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变化量的计算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动量的变化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683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是矢量，只要</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的大小或</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的方向三者中任何一个发生了变化，动量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就发生变化</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1"/>
          <a:stretch>
            <a:fillRect/>
          </a:stretch>
        </p:blipFill>
        <p:spPr>
          <a:xfrm>
            <a:off x="2625390" y="911131"/>
            <a:ext cx="6638168" cy="573653"/>
          </a:xfrm>
          <a:prstGeom prst="rect">
            <a:avLst/>
          </a:prstGeom>
        </p:spPr>
      </p:pic>
      <p:pic>
        <p:nvPicPr>
          <p:cNvPr id="5" name="要点1.eps" descr="id:2147490071;FounderCES"/>
          <p:cNvPicPr/>
          <p:nvPr/>
        </p:nvPicPr>
        <p:blipFill>
          <a:blip r:embed="rId2"/>
          <a:stretch>
            <a:fillRect/>
          </a:stretch>
        </p:blipFill>
        <p:spPr>
          <a:xfrm>
            <a:off x="478582" y="1628800"/>
            <a:ext cx="1080441" cy="37947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56753"/>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动量的变化量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定义：物体在某段时间内末动量与初动量的矢量差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也是矢量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是矢量，方向与速度变化量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，此式为矢量式，若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不在同一直线上时，要用平行四边形定则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或三角形定则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求矢量差，若在同一直线上，先规定正方向，用正、负表示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的方向，再用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进行代数运算求解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动量改变的三种情况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动量的大小和方向都发生变化，对同一物体而言，</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，则物体速度的大小和方向都发生变化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动量的方向改变而大小不变，对同一物体来讲，物体的速度方向发生改变而速度大小没有变化，如物体做匀速圆周运动的情况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动量的方向没有发生变化，仅动量的大小发生变化，对同一物体来说，就是速度的方向没有发生变化，仅速度的大小改变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个质量是</a:t>
            </a:r>
            <a:r>
              <a:rPr lang="en-US" altLang="zh-CN" b="1" smtClean="0">
                <a:solidFill>
                  <a:srgbClr val="000000"/>
                </a:solidFill>
                <a:ea typeface="宋体" panose="02010600030101010101" pitchFamily="2" charset="-122"/>
                <a:cs typeface="Times New Roman" panose="02020603050405020304" pitchFamily="18" charset="0"/>
              </a:rPr>
              <a:t>0.1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的钢球，以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的速度水平向右运动，碰到坚硬的墙壁后弹回，沿着同一直线以</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的速度水平向左运动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若以水平向右为正方向，则碰撞前后钢球的动量变化量为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kg</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kg</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kg</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53;FounderCES"/>
          <p:cNvPicPr/>
          <p:nvPr/>
        </p:nvPicPr>
        <p:blipFill>
          <a:blip r:embed="rId1"/>
          <a:stretch>
            <a:fillRect/>
          </a:stretch>
        </p:blipFill>
        <p:spPr>
          <a:xfrm>
            <a:off x="362237" y="905454"/>
            <a:ext cx="1127935" cy="363305"/>
          </a:xfrm>
          <a:prstGeom prst="rect">
            <a:avLst/>
          </a:prstGeom>
        </p:spPr>
      </p:pic>
      <p:pic>
        <p:nvPicPr>
          <p:cNvPr id="4" name="24答案.eps" descr="id:2147493967;FounderCES"/>
          <p:cNvPicPr/>
          <p:nvPr/>
        </p:nvPicPr>
        <p:blipFill>
          <a:blip r:embed="rId2"/>
          <a:stretch>
            <a:fillRect/>
          </a:stretch>
        </p:blipFill>
        <p:spPr>
          <a:xfrm>
            <a:off x="470076" y="3698179"/>
            <a:ext cx="912255" cy="324991"/>
          </a:xfrm>
          <a:prstGeom prst="rect">
            <a:avLst/>
          </a:prstGeom>
        </p:spPr>
      </p:pic>
      <p:sp>
        <p:nvSpPr>
          <p:cNvPr id="6" name="矩形 5"/>
          <p:cNvSpPr/>
          <p:nvPr/>
        </p:nvSpPr>
        <p:spPr>
          <a:xfrm>
            <a:off x="1414686" y="3635971"/>
            <a:ext cx="407484" cy="461665"/>
          </a:xfrm>
          <a:prstGeom prst="rect">
            <a:avLst/>
          </a:prstGeom>
        </p:spPr>
        <p:txBody>
          <a:bodyPr wrap="none">
            <a:spAutoFit/>
          </a:bodyPr>
          <a:lstStyle/>
          <a:p>
            <a:r>
              <a:rPr lang="en-US" altLang="zh-CN" sz="2400">
                <a:solidFill>
                  <a:srgbClr val="000000"/>
                </a:solidFill>
              </a:rPr>
              <a:t>C</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水平向右的方向为正方向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碰撞前钢球的速度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碰撞前钢球的动量为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ea typeface="宋体" panose="02010600030101010101" pitchFamily="2" charset="-122"/>
                <a:cs typeface="Times New Roman" panose="02020603050405020304" pitchFamily="18" charset="0"/>
              </a:rPr>
              <a:t>0.6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碰撞后钢球的速度为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 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碰撞后钢球的动量为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kg</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碰撞前后钢球的动量变化量为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 kg</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kg</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3960;FounderCES"/>
          <p:cNvPicPr/>
          <p:nvPr/>
        </p:nvPicPr>
        <p:blipFill>
          <a:blip r:embed="rId1"/>
          <a:stretch>
            <a:fillRect/>
          </a:stretch>
        </p:blipFill>
        <p:spPr>
          <a:xfrm>
            <a:off x="478582" y="942686"/>
            <a:ext cx="864096" cy="307968"/>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冲量</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的计算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冲量的计算方法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0099;FounderCES"/>
          <p:cNvPicPr/>
          <p:nvPr/>
        </p:nvPicPr>
        <p:blipFill>
          <a:blip r:embed="rId1"/>
          <a:stretch>
            <a:fillRect/>
          </a:stretch>
        </p:blipFill>
        <p:spPr>
          <a:xfrm>
            <a:off x="495952" y="899667"/>
            <a:ext cx="963584" cy="338430"/>
          </a:xfrm>
          <a:prstGeom prst="rect">
            <a:avLst/>
          </a:prstGeom>
        </p:spPr>
      </p:pic>
      <p:graphicFrame>
        <p:nvGraphicFramePr>
          <p:cNvPr id="4" name="表格 3"/>
          <p:cNvGraphicFramePr>
            <a:graphicFrameLocks noGrp="1"/>
          </p:cNvGraphicFramePr>
          <p:nvPr/>
        </p:nvGraphicFramePr>
        <p:xfrm>
          <a:off x="495952" y="1953727"/>
          <a:ext cx="11350750" cy="4206240"/>
        </p:xfrm>
        <a:graphic>
          <a:graphicData uri="http://schemas.openxmlformats.org/drawingml/2006/table">
            <a:tbl>
              <a:tblPr firstRow="1" firstCol="1" bandRow="1"/>
              <a:tblGrid>
                <a:gridCol w="1134025"/>
                <a:gridCol w="10216725"/>
              </a:tblGrid>
              <a:tr h="1030508">
                <a:tc>
                  <a:txBody>
                    <a:bodyPr/>
                    <a:lstStyle/>
                    <a:p>
                      <a:pPr algn="ctr" hangingPunct="0">
                        <a:lnSpc>
                          <a:spcPct val="150000"/>
                        </a:lnSpc>
                        <a:spcAft>
                          <a:spcPts val="0"/>
                        </a:spcAft>
                        <a:tabLst>
                          <a:tab pos="6391275" algn="l"/>
                        </a:tabLst>
                      </a:pPr>
                      <a:endParaRPr lang="en-US" altLang="zh-CN" sz="10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6391275" algn="l"/>
                        </a:tabLst>
                      </a:pPr>
                      <a:r>
                        <a:rPr lang="zh-CN" sz="23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公式法</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利用定义式</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计算冲量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此方法仅适用于求恒力的冲量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无需考虑物体的运动状态</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052896">
                <a:tc>
                  <a:txBody>
                    <a:bodyPr/>
                    <a:lstStyle/>
                    <a:p>
                      <a:pPr algn="ctr" hangingPunct="0">
                        <a:lnSpc>
                          <a:spcPct val="150000"/>
                        </a:lnSpc>
                        <a:spcAft>
                          <a:spcPts val="0"/>
                        </a:spcAft>
                        <a:tabLst>
                          <a:tab pos="6391275" algn="l"/>
                        </a:tabLst>
                      </a:pPr>
                      <a:endParaRPr lang="en-US" altLang="zh-CN" sz="23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6391275" algn="l"/>
                        </a:tabLst>
                      </a:pPr>
                      <a:endParaRPr lang="en-US" altLang="zh-CN" sz="23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6391275" algn="l"/>
                        </a:tabLst>
                      </a:pPr>
                      <a:r>
                        <a:rPr lang="zh-CN" sz="23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法</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利用</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图像计算</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图像与时间轴围成的面积表示冲量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此法既可以计算恒力的冲量</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也可以计算变力的</a:t>
                      </a:r>
                      <a:r>
                        <a:rPr lang="zh-CN" sz="23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冲量</a:t>
                      </a:r>
                      <a:endParaRPr lang="en-US" altLang="zh-CN" sz="23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endParaRPr lang="en-US" altLang="zh-CN" sz="23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endParaRPr lang="en-US" altLang="zh-CN" sz="23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endParaRPr lang="en-US" altLang="zh-CN" sz="23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endParaRPr lang="en-US" altLang="zh-CN" sz="1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tabLst>
                          <a:tab pos="6391275" algn="l"/>
                        </a:tabLs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073" name="xq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76217" y="4149080"/>
            <a:ext cx="5647381" cy="18186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06574" y="1124744"/>
              <a:ext cx="11377264" cy="2435860"/>
            </p:xfrm>
            <a:graphic>
              <a:graphicData uri="http://schemas.openxmlformats.org/drawingml/2006/table">
                <a:tbl>
                  <a:tblPr firstRow="1" firstCol="1" bandRow="1"/>
                  <a:tblGrid>
                    <a:gridCol w="1440160"/>
                    <a:gridCol w="9937104"/>
                  </a:tblGrid>
                  <a:tr h="1030508">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定理法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如果物体受到大小或方向变化的力的作用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则不能直接用</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求变力的冲量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可以求出该力作用下物体动量的变化量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求变力的冲量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57124">
                    <a:tc>
                      <a:txBody>
                        <a:bodyPr/>
                        <a:lstStyle/>
                        <a:p>
                          <a:pPr algn="ctr" hangingPunct="0">
                            <a:lnSpc>
                              <a:spcPct val="150000"/>
                            </a:lnSpc>
                            <a:spcAft>
                              <a:spcPts val="0"/>
                            </a:spcAft>
                            <a:tabLst>
                              <a:tab pos="6391275" algn="l"/>
                            </a:tabLst>
                          </a:pPr>
                          <a:endParaRPr lang="en-US" altLang="zh-CN" sz="6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值法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如果力随时间是均匀变化的</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bar>
                                <m:barPr>
                                  <m:pos m:val="top"/>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e>
                              </m:bar>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该变力的冲量为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3" name="表格 2"/>
              <p:cNvGraphicFramePr>
                <a:graphicFrameLocks noGrp="1"/>
              </p:cNvGraphicFramePr>
              <p:nvPr/>
            </p:nvGraphicFramePr>
            <p:xfrm>
              <a:off x="406574" y="1124744"/>
              <a:ext cx="11377264" cy="2435860"/>
            </p:xfrm>
            <a:graphic>
              <a:graphicData uri="http://schemas.openxmlformats.org/drawingml/2006/table">
                <a:tbl>
                  <a:tblPr firstRow="1" firstCol="1" bandRow="1"/>
                  <a:tblGrid>
                    <a:gridCol w="1440160"/>
                    <a:gridCol w="9937104"/>
                  </a:tblGrid>
                  <a:tr h="1030508">
                    <a:tc>
                      <a:txBody>
                        <a:bodyPr/>
                        <a:lstStyle/>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定理法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如果物体受到大小或方向变化的力的作用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则不能直接用</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求变力的冲量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可以求出该力作用下物体动量的变化量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由</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求变力的冲量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30960">
                    <a:tc>
                      <a:txBody>
                        <a:bodyPr/>
                        <a:lstStyle/>
                        <a:p>
                          <a:pPr algn="ctr" hangingPunct="0">
                            <a:lnSpc>
                              <a:spcPct val="150000"/>
                            </a:lnSpc>
                            <a:spcAft>
                              <a:spcPts val="0"/>
                            </a:spcAft>
                            <a:tabLst>
                              <a:tab pos="6391275" algn="l"/>
                            </a:tabLst>
                          </a:pPr>
                          <a:endParaRPr lang="en-US" altLang="zh-CN" sz="6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tabLst>
                              <a:tab pos="6391275" algn="l"/>
                            </a:tabLs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tabLst>
                              <a:tab pos="6391275" algn="l"/>
                            </a:tabLs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值法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4407" marR="64407" marT="0" marB="0">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65845"/>
            <a:ext cx="11485848" cy="3900235"/>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把物体的质量与速度的乘积称为物体的动量，通常用字母</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表达式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其单位是千克米每秒，符号是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kg</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方向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动量是矢量，它的方向与速度的方向相同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93868;FounderCES"/>
          <p:cNvPicPr/>
          <p:nvPr/>
        </p:nvPicPr>
        <p:blipFill>
          <a:blip r:embed="rId1"/>
          <a:stretch>
            <a:fillRect/>
          </a:stretch>
        </p:blipFill>
        <p:spPr>
          <a:xfrm>
            <a:off x="2494806" y="883444"/>
            <a:ext cx="6966049" cy="601340"/>
          </a:xfrm>
          <a:prstGeom prst="rect">
            <a:avLst/>
          </a:prstGeom>
        </p:spPr>
      </p:pic>
      <p:pic>
        <p:nvPicPr>
          <p:cNvPr id="4" name="知识点1.eps" descr="id:2147493875;FounderCES"/>
          <p:cNvPicPr/>
          <p:nvPr/>
        </p:nvPicPr>
        <p:blipFill>
          <a:blip r:embed="rId2"/>
          <a:stretch>
            <a:fillRect/>
          </a:stretch>
        </p:blipFill>
        <p:spPr>
          <a:xfrm>
            <a:off x="466263" y="1722978"/>
            <a:ext cx="1308463" cy="36164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合力的冲量的计算方法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如果是一维情形，可以进行代数运算；如果不在一条直线上，求合冲量遵循平行四边形定则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两种方法：可分别求每一个力的冲量，再求各冲量的矢量和；如果各个力的作用时间相同，也可以先求合力，再用公式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向球踢了一脚，踢球时的力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，球在地面上滚动了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停下来，则运动员对球的冲量为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N</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 N</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无法确定</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3974;FounderCES"/>
          <p:cNvPicPr/>
          <p:nvPr/>
        </p:nvPicPr>
        <p:blipFill>
          <a:blip r:embed="rId1"/>
          <a:stretch>
            <a:fillRect/>
          </a:stretch>
        </p:blipFill>
        <p:spPr>
          <a:xfrm>
            <a:off x="433733" y="881580"/>
            <a:ext cx="1224136" cy="393921"/>
          </a:xfrm>
          <a:prstGeom prst="rect">
            <a:avLst/>
          </a:prstGeom>
        </p:spPr>
      </p:pic>
      <p:pic>
        <p:nvPicPr>
          <p:cNvPr id="4" name="24答案.eps" descr="id:2147493967;FounderCES"/>
          <p:cNvPicPr/>
          <p:nvPr/>
        </p:nvPicPr>
        <p:blipFill>
          <a:blip r:embed="rId2"/>
          <a:stretch>
            <a:fillRect/>
          </a:stretch>
        </p:blipFill>
        <p:spPr>
          <a:xfrm>
            <a:off x="484325" y="3114225"/>
            <a:ext cx="912255" cy="324991"/>
          </a:xfrm>
          <a:prstGeom prst="rect">
            <a:avLst/>
          </a:prstGeom>
        </p:spPr>
      </p:pic>
      <p:sp>
        <p:nvSpPr>
          <p:cNvPr id="5" name="矩形 4"/>
          <p:cNvSpPr/>
          <p:nvPr/>
        </p:nvSpPr>
        <p:spPr>
          <a:xfrm>
            <a:off x="1474390" y="3011520"/>
            <a:ext cx="444352" cy="523220"/>
          </a:xfrm>
          <a:prstGeom prst="rect">
            <a:avLst/>
          </a:prstGeom>
        </p:spPr>
        <p:txBody>
          <a:bodyPr wrap="none">
            <a:spAutoFit/>
          </a:bodyPr>
          <a:lstStyle/>
          <a:p>
            <a:r>
              <a:rPr lang="en-US" altLang="zh-CN">
                <a:solidFill>
                  <a:srgbClr val="000000"/>
                </a:solidFill>
              </a:rPr>
              <a:t>D</a:t>
            </a:r>
            <a:endParaRPr lang="zh-CN" altLang="en-US"/>
          </a:p>
        </p:txBody>
      </p:sp>
      <p:sp>
        <p:nvSpPr>
          <p:cNvPr id="6" name="内容占位符 1"/>
          <p:cNvSpPr txBox="1"/>
          <p:nvPr/>
        </p:nvSpPr>
        <p:spPr bwMode="auto">
          <a:xfrm>
            <a:off x="360854" y="3645024"/>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滚动了</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是地面摩擦力对球的作用时间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不是踢球的力的作用时间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由于不能确定人的力作用在球上的时间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所以无法确定运动员对球的冲量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3960;FounderCES"/>
          <p:cNvPicPr/>
          <p:nvPr/>
        </p:nvPicPr>
        <p:blipFill>
          <a:blip r:embed="rId3"/>
          <a:stretch>
            <a:fillRect/>
          </a:stretch>
        </p:blipFill>
        <p:spPr>
          <a:xfrm>
            <a:off x="478581" y="3825730"/>
            <a:ext cx="917999" cy="32717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953335"/>
            <a:ext cx="11512136" cy="1709711"/>
          </a:xfrm>
          <a:prstGeom prst="rect">
            <a:avLst/>
          </a:prstGeom>
        </p:spPr>
      </p:pic>
      <p:sp>
        <p:nvSpPr>
          <p:cNvPr id="2" name="内容占位符 1"/>
          <p:cNvSpPr>
            <a:spLocks noGrp="1"/>
          </p:cNvSpPr>
          <p:nvPr>
            <p:ph idx="1"/>
          </p:nvPr>
        </p:nvSpPr>
        <p:spPr>
          <a:xfrm>
            <a:off x="360854" y="908720"/>
            <a:ext cx="11485848" cy="168424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求冲量的大小时一定要注意是力与该力作用的时间的乘积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冲量是矢量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判断两个力的冲量是否相同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要看冲量的大小和方向是否都相同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二者缺一不可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90213;FounderCES"/>
          <p:cNvPicPr/>
          <p:nvPr/>
        </p:nvPicPr>
        <p:blipFill>
          <a:blip r:embed="rId2"/>
          <a:stretch>
            <a:fillRect/>
          </a:stretch>
        </p:blipFill>
        <p:spPr>
          <a:xfrm>
            <a:off x="406574" y="1063467"/>
            <a:ext cx="2030256" cy="42297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动量定理</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应用动量定理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定性解释常见物理现象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由动量定理表达式可以看出如果保持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一定，则力作用的时间越短，力就越大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因此在需要增大作用力时，可尽量减少作用的时间，如打击、碰撞等由于作用时间短，作用力往往较大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反之，作用时间越长，力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就越小，因此在需要减小作用力的时候，可想办法延长力的作用时间，如利用海绵或弹簧的缓冲作用来延长作用时间，达到减小作用力的目的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一定，由动量定理可知，力的作用时间越长，动量的变化量就越大，力的作用时间越短，动量的变化量就越小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0150;FounderCES"/>
          <p:cNvPicPr/>
          <p:nvPr/>
        </p:nvPicPr>
        <p:blipFill>
          <a:blip r:embed="rId1"/>
          <a:stretch>
            <a:fillRect/>
          </a:stretch>
        </p:blipFill>
        <p:spPr>
          <a:xfrm>
            <a:off x="523110" y="897655"/>
            <a:ext cx="1080441" cy="379472"/>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求变力的冲量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880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如果物体受到大小、方向不变的力的作用时，既可以应用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求力的冲量，也可以应用物体动量变化量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来替代力的冲量；如果物体受到大小、方向改变的力的作用时，则不能直接用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求变力的冲量，这时可以求在该力作用下物体动量变化量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，来替代变力的冲量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用动量定理解题的基本思路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确定研究对象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对物体进行受力分析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可先求每个力的冲量，再求各力冲量的矢量和，或先求合力，再求合力的冲量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抓住过程的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初、末状态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，选好正方向，确定各动量和冲量的正负号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根据动量定理列方程，如有必要还需补充其他方程，最后代入数据求解</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应用动量定理处理多过程问题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13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如果物体在不同阶段受力不同，即合外力不恒定，此情况下应用动量定理时，一般采取以下两种方法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分段处理法：找出每一段合外力的冲量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，这些冲量的矢量和便是外力的合冲量即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，再根据动量定理</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求解，分段处理时，需注意各段冲量的方向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全过程处理法：在全过程中，第一个力的冲量为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，第二个力的冲量为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个力的冲量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，这些冲量的矢量和即合冲量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求解，用全过程法求解时，需注意每个力的作用时间和方向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往往不需要求中间量的情况下，用全过程处理法更简便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1"/>
              <p:cNvSpPr txBox="1"/>
              <p:nvPr/>
            </p:nvSpPr>
            <p:spPr bwMode="auto">
              <a:xfrm>
                <a:off x="360854" y="2834770"/>
                <a:ext cx="11485848" cy="1071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1" hangingPunct="1">
                  <a:tabLst>
                    <a:tab pos="1258570" algn="l"/>
                    <a:tab pos="9861550" algn="l"/>
                  </a:tabLst>
                </a:pPr>
                <a:r>
                  <a:rPr lang="en-US" altLang="zh-CN" b="1" smtClean="0">
                    <a:ea typeface="Cambria Math" panose="02040503050406030204" pitchFamily="18" charset="0"/>
                  </a:rPr>
                  <a:t>               </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m:rPr>
                            <m:nor/>
                          </m:rPr>
                          <a:rPr lang="en-US" altLang="zh-CN" b="1">
                            <a:solidFill>
                              <a:srgbClr val="000000"/>
                            </a:solidFill>
                            <a:latin typeface="宋体" panose="02010600030101010101" pitchFamily="2" charset="-122"/>
                            <a:cs typeface="Times New Roman" panose="02020603050405020304" pitchFamily="18" charset="0"/>
                          </a:rPr>
                          <m:t>(</m:t>
                        </m:r>
                        <m:sSubSup>
                          <m:sSubSupPr>
                            <m:ctrlPr>
                              <a:rPr lang="zh-CN" altLang="zh-CN" b="1" i="1">
                                <a:latin typeface="Cambria Math" panose="02040503050406030204" pitchFamily="18" charset="0"/>
                                <a:ea typeface="Cambria Math" panose="020405030504060302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latin typeface="Cambria Math" panose="02040503050406030204" pitchFamily="18" charset="0"/>
                                <a:ea typeface="Cambria Math" panose="020405030504060302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m:rPr>
                            <m:nor/>
                          </m:rPr>
                          <a:rPr lang="en-US" altLang="zh-CN" b="1">
                            <a:solidFill>
                              <a:srgbClr val="000000"/>
                            </a:solidFill>
                            <a:latin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sSubSup>
                          <m:sSubSupPr>
                            <m:ctrlPr>
                              <a:rPr lang="zh-CN" altLang="zh-CN" b="1" i="1">
                                <a:latin typeface="Cambria Math" panose="02040503050406030204" pitchFamily="18" charset="0"/>
                                <a:ea typeface="Cambria Math" panose="020405030504060302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latin typeface="Cambria Math" panose="02040503050406030204" pitchFamily="18" charset="0"/>
                                <a:ea typeface="Cambria Math" panose="020405030504060302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endParaRPr lang="zh-CN" altLang="en-US"/>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2834770"/>
                <a:ext cx="11485848" cy="1071127"/>
              </a:xfrm>
              <a:prstGeom prst="rect">
                <a:avLst/>
              </a:prstGeom>
              <a:blipFill rotWithShape="1">
                <a:blip r:embed="rId1"/>
                <a:stretch>
                  <a:fillRect l="-2" t="-12" r="1" b="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11485848" cy="2238241"/>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一质量为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的乒乓球从某一高度释放后，与地面碰撞并反弹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已知，反弹速度大小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，再次与地面碰撞前的瞬时速度大小为</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，重力加速度大小为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则从反弹到再次落地前的过程中：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如果乒乓球受空气阻力的大小恒为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157;FounderCES"/>
          <p:cNvPicPr/>
          <p:nvPr/>
        </p:nvPicPr>
        <p:blipFill>
          <a:blip r:embed="rId2"/>
          <a:stretch>
            <a:fillRect/>
          </a:stretch>
        </p:blipFill>
        <p:spPr>
          <a:xfrm>
            <a:off x="469769" y="904663"/>
            <a:ext cx="1133782" cy="365455"/>
          </a:xfrm>
          <a:prstGeom prst="rect">
            <a:avLst/>
          </a:prstGeom>
        </p:spPr>
      </p:pic>
      <p:pic>
        <p:nvPicPr>
          <p:cNvPr id="4" name="24答案.eps" descr="id:2147493967;FounderCES"/>
          <p:cNvPicPr/>
          <p:nvPr/>
        </p:nvPicPr>
        <p:blipFill>
          <a:blip r:embed="rId3"/>
          <a:stretch>
            <a:fillRect/>
          </a:stretch>
        </p:blipFill>
        <p:spPr>
          <a:xfrm>
            <a:off x="574439" y="3248025"/>
            <a:ext cx="912255" cy="3249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3281924"/>
              </a:xfrm>
            </p:spPr>
            <p:txBody>
              <a:bodyPr/>
              <a:lstStyle/>
              <a:p>
                <a:pPr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乒乓球反弹后上升的最大高度为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由动能定理得</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e>
                        </m: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3281924"/>
              </a:xfrm>
              <a:blipFill rotWithShape="1">
                <a:blip r:embed="rId1"/>
                <a:stretch>
                  <a:fillRect l="-2" t="-19" r="1" b="7"/>
                </a:stretch>
              </a:blipFill>
            </p:spPr>
            <p:txBody>
              <a:bodyPr/>
              <a:lstStyle/>
              <a:p>
                <a:r>
                  <a:rPr lang="zh-CN" altLang="en-US">
                    <a:noFill/>
                  </a:rPr>
                  <a:t> </a:t>
                </a:r>
              </a:p>
            </p:txBody>
          </p:sp>
        </mc:Fallback>
      </mc:AlternateContent>
      <p:pic>
        <p:nvPicPr>
          <p:cNvPr id="7" name="24解析.eps" descr="id:2147490164;FounderCES"/>
          <p:cNvPicPr/>
          <p:nvPr/>
        </p:nvPicPr>
        <p:blipFill>
          <a:blip r:embed="rId2"/>
          <a:stretch>
            <a:fillRect/>
          </a:stretch>
        </p:blipFill>
        <p:spPr>
          <a:xfrm>
            <a:off x="511222" y="926826"/>
            <a:ext cx="912517" cy="32556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如果乒乓球受空气阻力的大小与速度大小成正比，求所用的时间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内容占位符 1"/>
              <p:cNvSpPr txBox="1"/>
              <p:nvPr/>
            </p:nvSpPr>
            <p:spPr bwMode="auto">
              <a:xfrm>
                <a:off x="360854" y="1196752"/>
                <a:ext cx="11485848" cy="107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eaLnBrk="1" hangingPunct="1">
                  <a:tabLst>
                    <a:tab pos="1258570" algn="l"/>
                    <a:tab pos="9861550" algn="l"/>
                  </a:tabLst>
                </a:pPr>
                <a:r>
                  <a:rPr lang="en-US" altLang="zh-CN" b="1" smtClean="0">
                    <a:ea typeface="Cambria Math" panose="02040503050406030204" pitchFamily="18" charset="0"/>
                  </a:rPr>
                  <a:t>                </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sSub>
                          <m:sSubPr>
                            <m:ctrlPr>
                              <a:rPr lang="zh-CN" altLang="zh-CN" b="1" i="1">
                                <a:latin typeface="Cambria Math" panose="02040503050406030204" pitchFamily="18" charset="0"/>
                                <a:ea typeface="Cambria Math" panose="020405030504060302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latin typeface="Cambria Math" panose="02040503050406030204" pitchFamily="18" charset="0"/>
                                <a:ea typeface="Cambria Math" panose="020405030504060302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endParaRPr lang="zh-CN" altLang="en-US"/>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60854" y="1196752"/>
                <a:ext cx="11485848" cy="1075231"/>
              </a:xfrm>
              <a:prstGeom prst="rect">
                <a:avLst/>
              </a:prstGeom>
              <a:blipFill rotWithShape="1">
                <a:blip r:embed="rId1"/>
                <a:stretch>
                  <a:fillRect l="-2" t="-38" r="1" b="5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答案.eps" descr="id:2147493967;FounderCES"/>
          <p:cNvPicPr/>
          <p:nvPr/>
        </p:nvPicPr>
        <p:blipFill>
          <a:blip r:embed="rId2"/>
          <a:stretch>
            <a:fillRect/>
          </a:stretch>
        </p:blipFill>
        <p:spPr>
          <a:xfrm>
            <a:off x="478582" y="1628800"/>
            <a:ext cx="912255" cy="324991"/>
          </a:xfrm>
          <a:prstGeom prst="rect">
            <a:avLst/>
          </a:prstGeom>
        </p:spPr>
      </p:pic>
      <p:sp>
        <p:nvSpPr>
          <p:cNvPr id="6" name="内容占位符 1"/>
          <p:cNvSpPr txBox="1"/>
          <p:nvPr/>
        </p:nvSpPr>
        <p:spPr bwMode="auto">
          <a:xfrm>
            <a:off x="360854" y="2206605"/>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设空气阻力</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任取极短时间</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FFFF"/>
                  </a:solidFill>
                </a:uFill>
                <a:latin typeface="Times New Roman" panose="02020603050405020304" pitchFamily="18" charset="0"/>
                <a:ea typeface="楷体" panose="02010609060101010101" pitchFamily="49" charset="-122"/>
                <a:cs typeface="Times New Roman" panose="02020603050405020304" pitchFamily="18" charset="0"/>
              </a:rPr>
              <a:t>阻力的冲量大小为</a:t>
            </a:r>
            <a:r>
              <a:rPr lang="en-US" altLang="zh-CN" b="1" i="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u="wavy" baseline="-25000"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i="1" u="wavy" smtClean="0">
                <a:solidFill>
                  <a:srgbClr val="000000"/>
                </a:solidFill>
                <a:uFill>
                  <a:solidFill>
                    <a:srgbClr val="00FFFF"/>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u="wavy" smtClean="0">
                <a:solidFill>
                  <a:srgbClr val="00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24解析.eps" descr="id:2147490164;FounderCES"/>
          <p:cNvPicPr/>
          <p:nvPr/>
        </p:nvPicPr>
        <p:blipFill>
          <a:blip r:embed="rId3"/>
          <a:stretch>
            <a:fillRect/>
          </a:stretch>
        </p:blipFill>
        <p:spPr>
          <a:xfrm>
            <a:off x="502169" y="2385095"/>
            <a:ext cx="912517" cy="325562"/>
          </a:xfrm>
          <a:prstGeom prst="rect">
            <a:avLst/>
          </a:prstGeom>
        </p:spPr>
      </p:pic>
      <p:sp>
        <p:nvSpPr>
          <p:cNvPr id="8" name="内容占位符 2"/>
          <p:cNvSpPr txBox="1"/>
          <p:nvPr/>
        </p:nvSpPr>
        <p:spPr bwMode="auto">
          <a:xfrm>
            <a:off x="360854" y="30908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利用微分思想</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将阻力的冲量转化为包含位移的量</a:t>
            </a:r>
            <a:r>
              <a:rPr lang="zh-CN" altLang="zh-CN" b="1" smtClean="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AEEF"/>
                </a:solidFill>
                <a:latin typeface="Times New Roman" panose="02020603050405020304" pitchFamily="18" charset="0"/>
                <a:ea typeface="楷体" panose="02010609060101010101" pitchFamily="49" charset="-122"/>
                <a:cs typeface="Times New Roman" panose="02020603050405020304" pitchFamily="18" charset="0"/>
              </a:rPr>
              <a:t>结合两段运动过程位移大小相等来巧妙解题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箭头右下.eps" descr="id:2147490171;FounderCES"/>
          <p:cNvPicPr/>
          <p:nvPr/>
        </p:nvPicPr>
        <p:blipFill>
          <a:blip r:embed="rId4"/>
          <a:stretch>
            <a:fillRect/>
          </a:stretch>
        </p:blipFill>
        <p:spPr>
          <a:xfrm>
            <a:off x="6959302" y="2896329"/>
            <a:ext cx="356568" cy="2814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动量是状态量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9880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求动量时要明确是哪一物体在哪一状态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中的速度</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是瞬时速度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动量包含了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参与运动的物体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两方面的信息，反映了由这两方面共同决定的物体的运动状态，具有瞬时性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210320"/>
              </a:xfrm>
            </p:spPr>
            <p:txBody>
              <a:bodyPr/>
              <a:lstStyle/>
              <a:p>
                <a:pPr hangingPunct="0">
                  <a:spcAft>
                    <a:spcPts val="0"/>
                  </a:spcAft>
                  <a:tabLst>
                    <a:tab pos="6391275" algn="l"/>
                  </a:tabLst>
                </a:pPr>
                <a:r>
                  <a:rPr lang="zh-CN" altLang="zh-CN" b="1"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上升过程有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下降过程有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对上升和下降过程有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设上升时间为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下降时间为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由于上升高度等于下降高度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则</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由动量定理得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a:t>联立解得总时间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210320"/>
              </a:xfrm>
              <a:blipFill rotWithShape="1">
                <a:blip r:embed="rId1"/>
                <a:stretch>
                  <a:fillRect l="-2" t="-15" r="1" b="-929"/>
                </a:stretch>
              </a:blipFill>
            </p:spPr>
            <p:txBody>
              <a:bodyPr/>
              <a:lstStyle/>
              <a:p>
                <a:r>
                  <a:rPr lang="zh-CN" altLang="en-US">
                    <a:noFill/>
                  </a:rPr>
                  <a:t> </a:t>
                </a:r>
              </a:p>
            </p:txBody>
          </p:sp>
        </mc:Fallback>
      </mc:AlternateContent>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230832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动量定理在不可压缩流体模型问题</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流体类冲击力问题、粒子碰撞类问题</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中的应用</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流体类问题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7310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运动着的连续的气流、水流等流体，与其他物体的表面接触的过程中，会对接触面有冲击力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此类求冲击力的问题通常通过动量定理解决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解答质量连续变动的动量问题的基本思路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确定研究对象：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时间内流体微元</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柱体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模型：对于流体，可沿流速</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的方向选取一段柱形流体，设在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时间内通过某一横截面积为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的流体长度</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，如图所示，若流体的密度为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，那么，在这段时间内流过该截面的流体的质量为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q2.jpg" descr="id:2147490185;FounderCES"/>
          <p:cNvPicPr/>
          <p:nvPr/>
        </p:nvPicPr>
        <p:blipFill>
          <a:blip r:embed="rId1"/>
          <a:stretch>
            <a:fillRect/>
          </a:stretch>
        </p:blipFill>
        <p:spPr>
          <a:xfrm>
            <a:off x="4871070" y="3645024"/>
            <a:ext cx="2428575" cy="1656184"/>
          </a:xfrm>
          <a:prstGeom prst="rect">
            <a:avLst/>
          </a:prstGeom>
        </p:spPr>
      </p:pic>
      <p:sp>
        <p:nvSpPr>
          <p:cNvPr id="4" name="内容占位符 1"/>
          <p:cNvSpPr txBox="1"/>
          <p:nvPr/>
        </p:nvSpPr>
        <p:spPr bwMode="auto">
          <a:xfrm>
            <a:off x="360854" y="5312574"/>
            <a:ext cx="11485848" cy="114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运用动量定理，即流体微元所受的合力的冲量等于流体微元动量的增量，即</a:t>
            </a:r>
            <a:r>
              <a:rPr lang="en-US" altLang="zh-CN" b="1" i="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合</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smtClean="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ρS</a:t>
            </a:r>
            <a:r>
              <a:rPr lang="en-US" altLang="zh-CN" b="1" i="1" smtClean="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28014"/>
                <a:ext cx="11485848" cy="3431452"/>
              </a:xfrm>
            </p:spPr>
            <p:txBody>
              <a:bodyPr/>
              <a:lstStyle/>
              <a:p>
                <a:pPr hangingPunct="0">
                  <a:spcAft>
                    <a:spcPts val="0"/>
                  </a:spcAft>
                  <a:tabLst>
                    <a:tab pos="6391275" algn="l"/>
                  </a:tabLs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测试某新车的性能，试验员驾驶该车在某实验路面上匀速行驶，运动过程中，前方空气与车作用后迅速与车共速，形成空气阻力</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假设车头碰到空气前，空气的速度为零，已知该车的迎风面积为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，空气密度为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在某次实验中，该车匀速运动时功率为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，若忽略车与地面的摩擦力，则该实验条件下空气阻力大小的表达式为</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e>
                    </m:rad>
                  </m:oMath>
                </a14:m>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𝝁</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e>
                    </m:rad>
                  </m:oMath>
                </a14:m>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28014"/>
                <a:ext cx="11485848" cy="3431452"/>
              </a:xfrm>
              <a:blipFill rotWithShape="1">
                <a:blip r:embed="rId1"/>
                <a:stretch>
                  <a:fillRect l="-2" t="-9" r="1" b="-2584"/>
                </a:stretch>
              </a:blipFill>
            </p:spPr>
            <p:txBody>
              <a:bodyPr/>
              <a:lstStyle/>
              <a:p>
                <a:r>
                  <a:rPr lang="zh-CN" altLang="en-US">
                    <a:noFill/>
                  </a:rPr>
                  <a:t> </a:t>
                </a:r>
              </a:p>
            </p:txBody>
          </p:sp>
        </mc:Fallback>
      </mc:AlternateContent>
      <p:pic>
        <p:nvPicPr>
          <p:cNvPr id="3" name="24典例4.eps" descr="id:2147490192;FounderCES"/>
          <p:cNvPicPr/>
          <p:nvPr/>
        </p:nvPicPr>
        <p:blipFill>
          <a:blip r:embed="rId2"/>
          <a:stretch>
            <a:fillRect/>
          </a:stretch>
        </p:blipFill>
        <p:spPr>
          <a:xfrm>
            <a:off x="386880" y="884152"/>
            <a:ext cx="1147964" cy="370265"/>
          </a:xfrm>
          <a:prstGeom prst="rect">
            <a:avLst/>
          </a:prstGeom>
        </p:spPr>
      </p:pic>
      <p:pic>
        <p:nvPicPr>
          <p:cNvPr id="4" name="24答案.eps" descr="id:2147493967;FounderCES"/>
          <p:cNvPicPr/>
          <p:nvPr/>
        </p:nvPicPr>
        <p:blipFill>
          <a:blip r:embed="rId3"/>
          <a:stretch>
            <a:fillRect/>
          </a:stretch>
        </p:blipFill>
        <p:spPr>
          <a:xfrm>
            <a:off x="504734" y="4315604"/>
            <a:ext cx="912255" cy="324991"/>
          </a:xfrm>
          <a:prstGeom prst="rect">
            <a:avLst/>
          </a:prstGeom>
        </p:spPr>
      </p:pic>
      <p:sp>
        <p:nvSpPr>
          <p:cNvPr id="6" name="矩形 5"/>
          <p:cNvSpPr/>
          <p:nvPr/>
        </p:nvSpPr>
        <p:spPr>
          <a:xfrm>
            <a:off x="1439250" y="4265937"/>
            <a:ext cx="407484" cy="461665"/>
          </a:xfrm>
          <a:prstGeom prst="rect">
            <a:avLst/>
          </a:prstGeom>
        </p:spPr>
        <p:txBody>
          <a:bodyPr wrap="none">
            <a:spAutoFit/>
          </a:bodyPr>
          <a:lstStyle/>
          <a:p>
            <a:r>
              <a:rPr lang="en-US" altLang="zh-CN" sz="2400">
                <a:solidFill>
                  <a:srgbClr val="000000"/>
                </a:solidFill>
              </a:rPr>
              <a:t>A</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347710" y="2641145"/>
            <a:ext cx="11512136" cy="1291911"/>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871218"/>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与该车碰撞空气的质量为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ρS</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对空气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根据动量定理有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由牛顿第三定律可知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空气对车的阻力</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汽车匀速运动时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e>
                    </m:ra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871218"/>
              </a:xfrm>
              <a:blipFill rotWithShape="1">
                <a:blip r:embed="rId2"/>
                <a:stretch>
                  <a:fillRect l="-2" t="-34" r="1" b="27"/>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550590" y="926076"/>
            <a:ext cx="936104" cy="333631"/>
          </a:xfrm>
          <a:prstGeom prst="rect">
            <a:avLst/>
          </a:prstGeom>
        </p:spPr>
      </p:pic>
      <p:sp>
        <p:nvSpPr>
          <p:cNvPr id="4" name="内容占位符 1"/>
          <p:cNvSpPr txBox="1"/>
          <p:nvPr/>
        </p:nvSpPr>
        <p:spPr bwMode="auto">
          <a:xfrm>
            <a:off x="360854" y="2708920"/>
            <a:ext cx="1148584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若要求解流体对接触物体的力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首先转换研究对象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分析与流体接触的物体对流体的力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再结合牛顿第三定律进行解答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关键提醒.eps" descr="id:2147490213;FounderCES"/>
          <p:cNvPicPr/>
          <p:nvPr/>
        </p:nvPicPr>
        <p:blipFill>
          <a:blip r:embed="rId4"/>
          <a:stretch>
            <a:fillRect/>
          </a:stretch>
        </p:blipFill>
        <p:spPr>
          <a:xfrm>
            <a:off x="451839" y="2871520"/>
            <a:ext cx="1684618" cy="3509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34566" y="908720"/>
            <a:ext cx="11512136" cy="2304256"/>
          </a:xfrm>
          <a:prstGeom prst="rect">
            <a:avLst/>
          </a:prstGeom>
        </p:spPr>
      </p:pic>
      <p:sp>
        <p:nvSpPr>
          <p:cNvPr id="2" name="内容占位符 1"/>
          <p:cNvSpPr>
            <a:spLocks noGrp="1"/>
          </p:cNvSpPr>
          <p:nvPr>
            <p:ph idx="1"/>
          </p:nvPr>
        </p:nvSpPr>
        <p:spPr>
          <a:xfrm>
            <a:off x="360854" y="904652"/>
            <a:ext cx="11485848" cy="2308324"/>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速度</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也是个状态量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但它是个运动学概念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只反映运动的快慢和方向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归根结底是物体的运动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没有了物体便没有运动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显然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动量包含了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参与运动的物体</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运动速度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两方面的信息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更能从本质上揭示物体的运动状态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是一个动力学概念</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0013;FounderCES"/>
          <p:cNvPicPr/>
          <p:nvPr/>
        </p:nvPicPr>
        <p:blipFill>
          <a:blip r:embed="rId2"/>
          <a:stretch>
            <a:fillRect/>
          </a:stretch>
        </p:blipFill>
        <p:spPr>
          <a:xfrm>
            <a:off x="475582" y="1051550"/>
            <a:ext cx="2027704" cy="39873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动量的矢量性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103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动量的方向与物体的瞬时速度的方向相同，进行动量的运算时，如果物体在一条直线上运动，则选定一个正方向后，动量的矢量运算就可以转化为代数运算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动量的相对性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103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物体的动量与参考系的选择有关，选不同的参考系时，同一物体的动量可能不同，通常在不说明参考系的情况下，物体的动量是指物体相对地面的动量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34566" y="4225156"/>
            <a:ext cx="11512136" cy="1254909"/>
          </a:xfrm>
          <a:prstGeom prst="rect">
            <a:avLst/>
          </a:prstGeom>
        </p:spPr>
      </p:pic>
      <p:sp>
        <p:nvSpPr>
          <p:cNvPr id="4" name="内容占位符 1"/>
          <p:cNvSpPr txBox="1"/>
          <p:nvPr/>
        </p:nvSpPr>
        <p:spPr bwMode="auto">
          <a:xfrm>
            <a:off x="360854" y="422108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动量是矢量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比较两个物体的动量时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不仅需要比较大小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也需要比较方向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只有两个物体的动量</a:t>
            </a:r>
            <a:r>
              <a:rPr lang="zh-CN" altLang="zh-CN" b="1" smtClean="0">
                <a:solidFill>
                  <a:srgbClr val="000000"/>
                </a:solidFill>
                <a:highlight>
                  <a:srgbClr val="FFFF00"/>
                </a:highlight>
                <a:latin typeface="Times New Roman" panose="02020603050405020304" pitchFamily="18" charset="0"/>
                <a:ea typeface="仿宋" panose="02010609060101010101" pitchFamily="49" charset="-122"/>
                <a:cs typeface="Times New Roman" panose="02020603050405020304" pitchFamily="18" charset="0"/>
              </a:rPr>
              <a:t>大小相等、方向相同时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它们两个的动量才相等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0013;FounderCES"/>
          <p:cNvPicPr/>
          <p:nvPr/>
        </p:nvPicPr>
        <p:blipFill>
          <a:blip r:embed="rId2"/>
          <a:stretch>
            <a:fillRect/>
          </a:stretch>
        </p:blipFill>
        <p:spPr>
          <a:xfrm>
            <a:off x="406574" y="4402490"/>
            <a:ext cx="2027704" cy="39873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8504562" y="2492896"/>
            <a:ext cx="2736304" cy="72008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185650"/>
              </a:xfrm>
            </p:spPr>
            <p:txBody>
              <a:bodyPr/>
              <a:lstStyle/>
              <a:p>
                <a:pPr marL="152400" hangingPunct="0">
                  <a:spcAft>
                    <a:spcPts val="0"/>
                  </a:spcAft>
                  <a:tabLst>
                    <a:tab pos="6391275" algn="l"/>
                  </a:tabLs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动量和动能的关系与区别</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152400" hangingPunct="0">
                  <a:spcAft>
                    <a:spcPts val="0"/>
                  </a:spcAft>
                  <a:tabLst>
                    <a:tab pos="6391275" algn="l"/>
                  </a:tabLst>
                </a:pP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动量和动能的关系</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152400" indent="614680" hangingPunct="0">
                  <a:spcAft>
                    <a:spcPts val="0"/>
                  </a:spcAft>
                  <a:tabLst>
                    <a:tab pos="6391275" algn="l"/>
                  </a:tabLst>
                </a:pPr>
                <a:r>
                  <a:rPr lang="zh-CN" altLang="zh-CN" sz="2300" b="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动量和动能都是描述物体运动状态的物理量，运动的物体在某一时刻既有动量又有动能</a:t>
                </a:r>
                <a:r>
                  <a:rPr lang="en-US" altLang="zh-CN" sz="2300" b="1" spc="-9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由于动量</a:t>
                </a:r>
                <a:r>
                  <a:rPr lang="en-US" altLang="zh-CN" sz="2300" b="1" i="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spc="-9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，动能</a:t>
                </a:r>
                <a:r>
                  <a:rPr lang="en-US" altLang="zh-CN" sz="2300" b="1" i="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spc="-9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300" b="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spc="-9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spc="-9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spc="-90"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，因此可知它们的联系</a:t>
                </a:r>
                <a:r>
                  <a:rPr lang="zh-CN" altLang="zh-CN" sz="2300" b="1" spc="-9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a:t>
                </a:r>
                <a:r>
                  <a:rPr lang="en-US" altLang="zh-CN" sz="2300" b="1" spc="-9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i="1" spc="-9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300" b="1" i="1" spc="-9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sz="2300" b="1" i="1" spc="-9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sz="2300"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𝐤</m:t>
                            </m:r>
                          </m:sub>
                        </m:sSub>
                      </m:e>
                    </m:rad>
                  </m:oMath>
                </a14:m>
                <a:r>
                  <a:rPr lang="zh-CN" altLang="zh-CN" sz="2300" b="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i="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spc="-90"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altLang="zh-CN" sz="2300" b="1"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spc="-9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300" b="1" i="1" spc="-9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𝒑</m:t>
                            </m:r>
                          </m:e>
                          <m:sup>
                            <m:r>
                              <a:rPr lang="en-US" altLang="zh-CN" sz="2300"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300"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i="1" spc="-9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sz="2300" b="1" spc="-9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2300" spc="-9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152400" hangingPunct="0">
                  <a:spcAft>
                    <a:spcPts val="0"/>
                  </a:spcAft>
                  <a:tabLst>
                    <a:tab pos="6391275" algn="l"/>
                  </a:tabLst>
                </a:pP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动量和动能的区别</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152400" hangingPunct="0">
                  <a:spcAft>
                    <a:spcPts val="0"/>
                  </a:spcAft>
                  <a:tabLst>
                    <a:tab pos="6391275" algn="l"/>
                  </a:tabLst>
                </a:pPr>
                <a:r>
                  <a:rPr lang="en-US"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动量是矢量，动能是标量</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对确定的物体来说，其动量变化</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动量的大小或方向发生变化</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时，动能不一定变化</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动量大小不变时</a:t>
                </a:r>
                <a:r>
                  <a:rPr lang="zh-CN"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动能不变化</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；动能变化</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速度大小改变</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时，动量一定变化</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152400" hangingPunct="0">
                  <a:spcAft>
                    <a:spcPts val="0"/>
                  </a:spcAft>
                  <a:tabLst>
                    <a:tab pos="6391275" algn="l"/>
                  </a:tabLst>
                </a:pPr>
                <a:r>
                  <a:rPr lang="en-US"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动能的变化与力所做的功相联系，动量的变化与力的冲量相联系</a:t>
                </a:r>
                <a:r>
                  <a:rPr lang="en-US" altLang="zh-CN" sz="23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 </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185650"/>
              </a:xfrm>
              <a:blipFill rotWithShape="1">
                <a:blip r:embed="rId2"/>
                <a:stretch>
                  <a:fillRect l="-2" t="-12" r="1" b="5"/>
                </a:stretch>
              </a:blipFill>
            </p:spPr>
            <p:txBody>
              <a:bodyPr/>
              <a:lstStyle/>
              <a:p>
                <a:r>
                  <a:rPr lang="zh-CN" altLang="en-US">
                    <a:noFill/>
                  </a:rPr>
                  <a:t> </a:t>
                </a:r>
              </a:p>
            </p:txBody>
          </p:sp>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动量定理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冲量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把力和力的作用时间的乘积称为这个力的冲量，通常用符号</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Ft</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单位是牛</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秒，符号是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冲量是矢量，冲量的方向与力的方向相同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1"/>
          <a:stretch>
            <a:fillRect/>
          </a:stretch>
        </p:blipFill>
        <p:spPr>
          <a:xfrm>
            <a:off x="432863" y="908720"/>
            <a:ext cx="1413871" cy="37598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冲量是过程量：冲量描述的是作用在物体上的力对时间的累积效应，与某一过程相对应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冲量的矢量性：冲量是矢量，在作用时间内力的方向不变时，冲量的方向与力的方向相同，如果力的方向是变化的，则冲量的方向与相应时间内物体动量变化量的方向相同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冲量的绝对性：冲量仅由力和时间两个因素决定，具有绝对性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619" y="836712"/>
            <a:ext cx="11665296" cy="5544616"/>
          </a:xfrm>
          <a:prstGeom prst="rect">
            <a:avLst/>
          </a:prstGeom>
        </p:spPr>
      </p:pic>
      <p:sp>
        <p:nvSpPr>
          <p:cNvPr id="2" name="内容占位符 1"/>
          <p:cNvSpPr>
            <a:spLocks noGrp="1"/>
          </p:cNvSpPr>
          <p:nvPr>
            <p:ph idx="1"/>
          </p:nvPr>
        </p:nvSpPr>
        <p:spPr>
          <a:xfrm>
            <a:off x="360854" y="836528"/>
            <a:ext cx="11485848" cy="646331"/>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冲量</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与功的比较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eps" descr="id:2147490034;FounderCES"/>
          <p:cNvPicPr/>
          <p:nvPr/>
        </p:nvPicPr>
        <p:blipFill>
          <a:blip r:embed="rId2"/>
          <a:stretch>
            <a:fillRect/>
          </a:stretch>
        </p:blipFill>
        <p:spPr>
          <a:xfrm>
            <a:off x="478582" y="969454"/>
            <a:ext cx="1269856" cy="354645"/>
          </a:xfrm>
          <a:prstGeom prst="rect">
            <a:avLst/>
          </a:prstGeom>
        </p:spPr>
      </p:pic>
      <p:graphicFrame>
        <p:nvGraphicFramePr>
          <p:cNvPr id="4" name="表格 3"/>
          <p:cNvGraphicFramePr>
            <a:graphicFrameLocks noGrp="1"/>
          </p:cNvGraphicFramePr>
          <p:nvPr/>
        </p:nvGraphicFramePr>
        <p:xfrm>
          <a:off x="423402" y="1412776"/>
          <a:ext cx="11504452" cy="4710683"/>
        </p:xfrm>
        <a:graphic>
          <a:graphicData uri="http://schemas.openxmlformats.org/drawingml/2006/table">
            <a:tbl>
              <a:tblPr firstRow="1" firstCol="1" bandRow="1"/>
              <a:tblGrid>
                <a:gridCol w="931860"/>
                <a:gridCol w="4307896"/>
                <a:gridCol w="6264696"/>
              </a:tblGrid>
              <a:tr h="411451">
                <a:tc>
                  <a:txBody>
                    <a:bodyPr/>
                    <a:lstStyle/>
                    <a:p>
                      <a:pPr algn="ctr" hangingPunct="0">
                        <a:lnSpc>
                          <a:spcPct val="140000"/>
                        </a:lnSpc>
                        <a:spcAft>
                          <a:spcPts val="0"/>
                        </a:spcAft>
                        <a:tabLst>
                          <a:tab pos="6391275" algn="l"/>
                        </a:tabLs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冲量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功</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22902">
                <a:tc>
                  <a:txBody>
                    <a:bodyPr/>
                    <a:lstStyle/>
                    <a:p>
                      <a:pPr algn="ctr"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作用在物体上的力和力的作用时间的乘积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作用在物体上的力和物体在力的方向上的位移的乘积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11451">
                <a:tc>
                  <a:txBody>
                    <a:bodyPr/>
                    <a:lstStyle/>
                    <a:p>
                      <a:pPr algn="ctr"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单位</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tabLst>
                          <a:tab pos="6391275" algn="l"/>
                        </a:tabLs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40000"/>
                        </a:lnSpc>
                        <a:spcAft>
                          <a:spcPts val="0"/>
                        </a:spcAft>
                        <a:tabLst>
                          <a:tab pos="6391275" algn="l"/>
                        </a:tabLs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J</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11451">
                <a:tc>
                  <a:txBody>
                    <a:bodyPr/>
                    <a:lstStyle/>
                    <a:p>
                      <a:pPr algn="ctr"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为恒力</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40000"/>
                        </a:lnSpc>
                        <a:spcAft>
                          <a:spcPts val="0"/>
                        </a:spcAft>
                        <a:tabLst>
                          <a:tab pos="6391275" algn="l"/>
                        </a:tabLs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Fl</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cos</a:t>
                      </a:r>
                      <a:r>
                        <a:rPr lang="en-US"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α</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为恒力</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19630">
                <a:tc>
                  <a:txBody>
                    <a:bodyPr/>
                    <a:lstStyle/>
                    <a:p>
                      <a:pPr algn="ctr"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标矢量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矢量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标量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22902">
                <a:tc>
                  <a:txBody>
                    <a:bodyPr/>
                    <a:lstStyle/>
                    <a:p>
                      <a:pPr algn="ctr"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意义</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表示力对时间的累积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是动量变化的量度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4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表示力对空间的累积</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是能量变化的量度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55547">
                <a:tc>
                  <a:txBody>
                    <a:bodyPr/>
                    <a:lstStyle/>
                    <a:p>
                      <a:pPr algn="ctr" hangingPunct="0">
                        <a:lnSpc>
                          <a:spcPct val="140000"/>
                        </a:lnSpc>
                        <a:spcAft>
                          <a:spcPts val="0"/>
                        </a:spcAft>
                        <a:tabLst>
                          <a:tab pos="6391275" algn="l"/>
                        </a:tabLs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2">
                  <a:txBody>
                    <a:bodyPr/>
                    <a:lstStyle/>
                    <a:p>
                      <a:pPr algn="just" hangingPunct="0">
                        <a:lnSpc>
                          <a:spcPct val="14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都是过程量</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都与力的作用过程相互联系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tabLst>
                          <a:tab pos="6391275" algn="l"/>
                        </a:tabLs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冲量不为零时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功可能为零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功不为零时</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冲量一定不为零</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p:spTree>
  </p:cSld>
  <p:clrMapOvr>
    <a:masterClrMapping/>
  </p:clrMapOvr>
</p:sld>
</file>

<file path=ppt/tags/tag1.xml><?xml version="1.0" encoding="utf-8"?>
<p:tagLst xmlns:p="http://schemas.openxmlformats.org/presentationml/2006/main">
  <p:tag name="TABLE_ENDDRAG_ORIGIN_RECT" val="881*373"/>
  <p:tag name="TABLE_ENDDRAG_RECT" val="37*121*881*373"/>
</p:tagLst>
</file>

<file path=ppt/tags/tag2.xml><?xml version="1.0" encoding="utf-8"?>
<p:tagLst xmlns:p="http://schemas.openxmlformats.org/presentationml/2006/main">
  <p:tag name="TABLE_ENDDRAG_ORIGIN_RECT" val="881*373"/>
  <p:tag name="TABLE_ENDDRAG_RECT" val="37*121*881*373"/>
</p:tagLst>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5828</Words>
  <Application>WPS 演示</Application>
  <PresentationFormat>自定义</PresentationFormat>
  <Paragraphs>278</Paragraphs>
  <Slides>34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34</vt:i4>
      </vt:variant>
    </vt:vector>
  </HeadingPairs>
  <TitlesOfParts>
    <vt:vector size="47" baseType="lpstr">
      <vt:lpstr>Arial</vt:lpstr>
      <vt:lpstr>宋体</vt:lpstr>
      <vt:lpstr>Wingdings</vt:lpstr>
      <vt:lpstr>Times New Roman</vt:lpstr>
      <vt:lpstr>楷体</vt:lpstr>
      <vt:lpstr>微软雅黑</vt:lpstr>
      <vt:lpstr>黑体</vt:lpstr>
      <vt:lpstr>Book Antiqua</vt:lpstr>
      <vt:lpstr>仿宋</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385</cp:revision>
  <dcterms:created xsi:type="dcterms:W3CDTF">2020-11-06T05:24:00Z</dcterms:created>
  <dcterms:modified xsi:type="dcterms:W3CDTF">2025-06-20T09:57:57Z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7742F85FD84F4F8396D0BAF247A9415D_12</vt:lpwstr>
  </property>
</Properties>
</file>